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68" r:id="rId4"/>
    <p:sldId id="257" r:id="rId5"/>
    <p:sldId id="266" r:id="rId6"/>
    <p:sldId id="260" r:id="rId7"/>
    <p:sldId id="258" r:id="rId8"/>
    <p:sldId id="259" r:id="rId9"/>
    <p:sldId id="261" r:id="rId10"/>
    <p:sldId id="262" r:id="rId11"/>
    <p:sldId id="263" r:id="rId12"/>
    <p:sldId id="265" r:id="rId13"/>
    <p:sldId id="264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80"/>
    <a:srgbClr val="7F807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76"/>
    <p:restoredTop sz="96327"/>
  </p:normalViewPr>
  <p:slideViewPr>
    <p:cSldViewPr snapToGrid="0" snapToObjects="1">
      <p:cViewPr varScale="1">
        <p:scale>
          <a:sx n="64" d="100"/>
          <a:sy n="64" d="100"/>
        </p:scale>
        <p:origin x="232" y="15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Harald Bluetooth.</a:t>
            </a:r>
          </a:p>
          <a:p>
            <a:r>
              <a:rPr lang="en-US" dirty="0"/>
              <a:t>Jim </a:t>
            </a:r>
            <a:r>
              <a:rPr lang="en-US" dirty="0" err="1"/>
              <a:t>Kardach</a:t>
            </a:r>
            <a:r>
              <a:rPr lang="en-US" dirty="0"/>
              <a:t> (Intel) made up the name.</a:t>
            </a:r>
          </a:p>
        </p:txBody>
      </p:sp>
    </p:spTree>
    <p:extLst>
      <p:ext uri="{BB962C8B-B14F-4D97-AF65-F5344CB8AC3E}">
        <p14:creationId xmlns:p14="http://schemas.microsoft.com/office/powerpoint/2010/main" val="1037814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alphaModFix amt="20000"/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Understanding the Basics of Using Core Bluetooth</a:t>
            </a:r>
          </a:p>
        </p:txBody>
      </p:sp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  <p:pic>
        <p:nvPicPr>
          <p:cNvPr id="5" name="Picture 4" descr="A picture containing room&#10;&#10;Description automatically generated">
            <a:extLst>
              <a:ext uri="{FF2B5EF4-FFF2-40B4-BE49-F238E27FC236}">
                <a16:creationId xmlns:a16="http://schemas.microsoft.com/office/drawing/2014/main" id="{64E4E868-AB12-8441-8F02-AEFF1424F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452" y="669990"/>
            <a:ext cx="4617453" cy="4617453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0EF6ED37-E4DF-6E4E-BFBA-4FB2EC552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389" y="938810"/>
            <a:ext cx="4079815" cy="40798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sp>
        <p:nvSpPr>
          <p:cNvPr id="253" name="Rectangle"/>
          <p:cNvSpPr/>
          <p:nvPr/>
        </p:nvSpPr>
        <p:spPr>
          <a:xfrm>
            <a:off x="3080577" y="4687092"/>
            <a:ext cx="7529513" cy="5875982"/>
          </a:xfrm>
          <a:prstGeom prst="rect">
            <a:avLst/>
          </a:prstGeom>
          <a:solidFill>
            <a:srgbClr val="ED220D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CBCentralManager"/>
          <p:cNvSpPr/>
          <p:nvPr/>
        </p:nvSpPr>
        <p:spPr>
          <a:xfrm>
            <a:off x="4174827" y="5120916"/>
            <a:ext cx="1270001" cy="1270001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dirty="0"/>
          </a:p>
        </p:txBody>
      </p:sp>
      <p:sp>
        <p:nvSpPr>
          <p:cNvPr id="255" name="Rectangle"/>
          <p:cNvSpPr/>
          <p:nvPr/>
        </p:nvSpPr>
        <p:spPr>
          <a:xfrm>
            <a:off x="3238111" y="5614441"/>
            <a:ext cx="7214446" cy="4768158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6" name="CBPeripheral"/>
          <p:cNvSpPr/>
          <p:nvPr/>
        </p:nvSpPr>
        <p:spPr>
          <a:xfrm>
            <a:off x="4982242" y="6018656"/>
            <a:ext cx="1270002" cy="1270002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257" name="Rectangle"/>
          <p:cNvSpPr/>
          <p:nvPr/>
        </p:nvSpPr>
        <p:spPr>
          <a:xfrm>
            <a:off x="3430565" y="6434664"/>
            <a:ext cx="6829538" cy="3828298"/>
          </a:xfrm>
          <a:prstGeom prst="rect">
            <a:avLst/>
          </a:prstGeom>
          <a:solidFill>
            <a:schemeClr val="accent2">
              <a:hueOff val="-202083"/>
              <a:satOff val="17755"/>
              <a:lumOff val="-16089"/>
              <a:alpha val="50406"/>
            </a:schemeClr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8" name="CBService"/>
          <p:cNvSpPr/>
          <p:nvPr/>
        </p:nvSpPr>
        <p:spPr>
          <a:xfrm>
            <a:off x="5349221" y="6838880"/>
            <a:ext cx="1270002" cy="1270002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endParaRPr dirty="0"/>
          </a:p>
        </p:txBody>
      </p:sp>
      <p:grpSp>
        <p:nvGrpSpPr>
          <p:cNvPr id="261" name="Group"/>
          <p:cNvGrpSpPr/>
          <p:nvPr/>
        </p:nvGrpSpPr>
        <p:grpSpPr>
          <a:xfrm>
            <a:off x="3581822" y="7487443"/>
            <a:ext cx="6527024" cy="1905002"/>
            <a:chOff x="0" y="0"/>
            <a:chExt cx="6527018" cy="1905000"/>
          </a:xfrm>
        </p:grpSpPr>
        <p:sp>
          <p:nvSpPr>
            <p:cNvPr id="259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  <a:alpha val="4955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0" name="CBCharacteristic"/>
            <p:cNvSpPr/>
            <p:nvPr/>
          </p:nvSpPr>
          <p:spPr>
            <a:xfrm>
              <a:off x="1080125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>
                  <a:solidFill>
                    <a:schemeClr val="accent4">
                      <a:hueOff val="-1247790"/>
                      <a:lumOff val="-12326"/>
                    </a:schemeClr>
                  </a:solidFill>
                </a:defRPr>
              </a:lvl1pPr>
            </a:lstStyle>
            <a:p>
              <a:r>
                <a:t>CBCharacteristic</a:t>
              </a:r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3581822" y="8846154"/>
            <a:ext cx="6527024" cy="1905002"/>
            <a:chOff x="0" y="0"/>
            <a:chExt cx="6527018" cy="1905000"/>
          </a:xfrm>
        </p:grpSpPr>
        <p:sp>
          <p:nvSpPr>
            <p:cNvPr id="262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  <a:alpha val="4955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3" name="CBCharacteristic"/>
            <p:cNvSpPr/>
            <p:nvPr/>
          </p:nvSpPr>
          <p:spPr>
            <a:xfrm>
              <a:off x="1080125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>
                  <a:solidFill>
                    <a:schemeClr val="accent4">
                      <a:hueOff val="-1247790"/>
                      <a:lumOff val="-12326"/>
                    </a:schemeClr>
                  </a:solidFill>
                </a:defRPr>
              </a:lvl1pPr>
            </a:lstStyle>
            <a:p>
              <a:r>
                <a:rPr dirty="0" err="1"/>
                <a:t>CBCharacteristic</a:t>
              </a:r>
              <a:endParaRPr dirty="0"/>
            </a:p>
          </p:txBody>
        </p: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D59A23-68A8-2A4F-86F3-B4A2A35C786B}"/>
              </a:ext>
            </a:extLst>
          </p:cNvPr>
          <p:cNvSpPr/>
          <p:nvPr/>
        </p:nvSpPr>
        <p:spPr>
          <a:xfrm>
            <a:off x="4115257" y="7160547"/>
            <a:ext cx="5460149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CBCentralManager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A2CC62-C70D-2E43-B156-E7DAB8E25D0B}"/>
              </a:ext>
            </a:extLst>
          </p:cNvPr>
          <p:cNvSpPr/>
          <p:nvPr/>
        </p:nvSpPr>
        <p:spPr>
          <a:xfrm>
            <a:off x="4929582" y="7790136"/>
            <a:ext cx="3831498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4D80"/>
                </a:solidFill>
              </a:rPr>
              <a:t>CBPeripheral</a:t>
            </a:r>
            <a:endParaRPr lang="en-US" dirty="0">
              <a:solidFill>
                <a:srgbClr val="004D8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F6AA23-58A1-044D-8B31-DEC07D5D0D61}"/>
              </a:ext>
            </a:extLst>
          </p:cNvPr>
          <p:cNvSpPr/>
          <p:nvPr/>
        </p:nvSpPr>
        <p:spPr>
          <a:xfrm>
            <a:off x="5296665" y="8007157"/>
            <a:ext cx="3089307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4D80"/>
                </a:solidFill>
              </a:rPr>
              <a:t>CBService</a:t>
            </a:r>
            <a:endParaRPr lang="en-US" dirty="0">
              <a:solidFill>
                <a:srgbClr val="004D80"/>
              </a:solidFill>
            </a:endParaRP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77778E-6 L -0.00137 -0.17627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" y="-881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5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9 3.88889E-6 L -0.00182 -0.15672 " pathEditMode="relative" rAng="0" ptsTypes="AA">
                                      <p:cBhvr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" y="-7836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8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5417E-6 -2.59259E-6 L -0.00227 -0.11273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5637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53" grpId="0" animBg="1"/>
      <p:bldP spid="255" grpId="1" animBg="1"/>
      <p:bldP spid="257" grpId="0" animBg="1"/>
      <p:bldP spid="267" grpId="10" animBg="1" advAuto="0"/>
      <p:bldP spid="269" grpId="11" animBg="1" advAuto="0"/>
      <p:bldP spid="31" grpId="1"/>
      <p:bldP spid="32" grpId="1"/>
      <p:bldP spid="2" grpId="0"/>
      <p:bldP spid="2" grpId="1"/>
      <p:bldP spid="3" grpId="0"/>
      <p:bldP spid="3" grpId="1"/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rPr dirty="0" err="1"/>
                  <a:t>CBPeripheral</a:t>
                </a:r>
                <a:endParaRPr dirty="0"/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18EDC5-C10F-7945-917A-4D5A7EF80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380" y="2762706"/>
            <a:ext cx="17617240" cy="994999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AE0A93-9F3E-DC42-A8E4-EF45FD101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380" y="3195051"/>
            <a:ext cx="5519988" cy="866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A8A8EAA1-C557-5048-9CFC-FFD2A5872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72" y="0"/>
            <a:ext cx="11983656" cy="13720417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910FF6AB-ECED-8343-A093-8D3C342351A3}"/>
              </a:ext>
            </a:extLst>
          </p:cNvPr>
          <p:cNvSpPr/>
          <p:nvPr/>
        </p:nvSpPr>
        <p:spPr>
          <a:xfrm rot="10800000">
            <a:off x="12192000" y="630205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57E0050-3E73-A345-8C85-D2E6F1AF537A}"/>
              </a:ext>
            </a:extLst>
          </p:cNvPr>
          <p:cNvSpPr/>
          <p:nvPr/>
        </p:nvSpPr>
        <p:spPr>
          <a:xfrm rot="13130854">
            <a:off x="11746826" y="4579614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B19F9CB-B65C-8D47-9093-B09FA18B2DB5}"/>
              </a:ext>
            </a:extLst>
          </p:cNvPr>
          <p:cNvSpPr/>
          <p:nvPr/>
        </p:nvSpPr>
        <p:spPr>
          <a:xfrm rot="13130854">
            <a:off x="9254544" y="7954373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68A3C8C-63D2-D940-9C0D-889342D90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63" y="0"/>
            <a:ext cx="8994674" cy="13716000"/>
          </a:xfrm>
          <a:prstGeom prst="rect">
            <a:avLst/>
          </a:prstGeom>
        </p:spPr>
      </p:pic>
      <p:pic>
        <p:nvPicPr>
          <p:cNvPr id="11" name="Picture 1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BD46760-EAF3-C64F-B900-FD603971B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" y="0"/>
            <a:ext cx="8994674" cy="1371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A27F96-F0F3-D546-BEBB-1E274BA29CD8}"/>
              </a:ext>
            </a:extLst>
          </p:cNvPr>
          <p:cNvSpPr txBox="1"/>
          <p:nvPr/>
        </p:nvSpPr>
        <p:spPr>
          <a:xfrm>
            <a:off x="1729468" y="908729"/>
            <a:ext cx="594714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HARALD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89158465-86CB-4F4C-BCAC-3103F54BBF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5623" y="0"/>
            <a:ext cx="8994674" cy="1371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9A4794-BBC8-604F-941D-18BC6E190ACD}"/>
              </a:ext>
            </a:extLst>
          </p:cNvPr>
          <p:cNvSpPr txBox="1"/>
          <p:nvPr/>
        </p:nvSpPr>
        <p:spPr>
          <a:xfrm>
            <a:off x="13959840" y="908730"/>
            <a:ext cx="1015342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“BLUETOOTH”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51A0ED8-60DD-0C4A-82FA-05F00D7414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681" y="1090354"/>
            <a:ext cx="9079656" cy="1153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727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2 0 L 0.31628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4 0 L -0.31497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01" name="Rectangle"/>
          <p:cNvSpPr/>
          <p:nvPr/>
        </p:nvSpPr>
        <p:spPr>
          <a:xfrm>
            <a:off x="1599277" y="3960679"/>
            <a:ext cx="8252296" cy="3537381"/>
          </a:xfrm>
          <a:prstGeom prst="rect">
            <a:avLst/>
          </a:prstGeom>
          <a:gradFill flip="none" rotWithShape="1">
            <a:gsLst>
              <a:gs pos="0">
                <a:schemeClr val="accent4">
                  <a:hueOff val="222477"/>
                  <a:satOff val="-4338"/>
                  <a:alpha val="50603"/>
                </a:schemeClr>
              </a:gs>
              <a:gs pos="100000">
                <a:schemeClr val="accent4">
                  <a:hueOff val="-858837"/>
                  <a:lumOff val="-9791"/>
                  <a:alpha val="50603"/>
                </a:schemeClr>
              </a:gs>
            </a:gsLst>
            <a:lin ang="5400000" scaled="0"/>
          </a:gradFill>
          <a:ln w="63500" cap="flat">
            <a:solidFill>
              <a:srgbClr val="000000">
                <a:alpha val="50603"/>
              </a:srgbClr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grpSp>
        <p:nvGrpSpPr>
          <p:cNvPr id="200" name="Group"/>
          <p:cNvGrpSpPr/>
          <p:nvPr/>
        </p:nvGrpSpPr>
        <p:grpSpPr>
          <a:xfrm>
            <a:off x="1599277" y="7630589"/>
            <a:ext cx="8252296" cy="3570106"/>
            <a:chOff x="0" y="0"/>
            <a:chExt cx="8252293" cy="3570104"/>
          </a:xfrm>
        </p:grpSpPr>
        <p:sp>
          <p:nvSpPr>
            <p:cNvPr id="194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  <a:alpha val="50274"/>
                  </a:schemeClr>
                </a:gs>
                <a:gs pos="100000">
                  <a:schemeClr val="accent4">
                    <a:hueOff val="-858837"/>
                    <a:lumOff val="-9791"/>
                    <a:alpha val="50274"/>
                  </a:schemeClr>
                </a:gs>
              </a:gsLst>
              <a:lin ang="5400000" scaled="0"/>
            </a:gradFill>
            <a:ln w="63500" cap="flat">
              <a:solidFill>
                <a:schemeClr val="tx1">
                  <a:alpha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dirty="0"/>
            </a:p>
          </p:txBody>
        </p:sp>
        <p:sp>
          <p:nvSpPr>
            <p:cNvPr id="195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50274"/>
                  </a:schemeClr>
                </a:gs>
                <a:gs pos="100000">
                  <a:schemeClr val="accent5">
                    <a:lumOff val="-29866"/>
                    <a:alpha val="50274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6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97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  <a:alpha val="50274"/>
                  </a:schemeClr>
                </a:gs>
                <a:gs pos="100000">
                  <a:schemeClr val="accent6">
                    <a:satOff val="-16844"/>
                    <a:lumOff val="-30747"/>
                    <a:alpha val="50274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8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99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SERVICE</a:t>
              </a:r>
            </a:p>
          </p:txBody>
        </p:sp>
      </p:grpSp>
      <p:sp>
        <p:nvSpPr>
          <p:cNvPr id="48" name="SERVICE">
            <a:extLst>
              <a:ext uri="{FF2B5EF4-FFF2-40B4-BE49-F238E27FC236}">
                <a16:creationId xmlns:a16="http://schemas.microsoft.com/office/drawing/2014/main" id="{C6CBE75F-DD85-FE4F-8930-8A23A82A3744}"/>
              </a:ext>
            </a:extLst>
          </p:cNvPr>
          <p:cNvSpPr txBox="1"/>
          <p:nvPr/>
        </p:nvSpPr>
        <p:spPr>
          <a:xfrm>
            <a:off x="4409755" y="3927151"/>
            <a:ext cx="2631340" cy="8084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dirty="0"/>
              <a:t>SERVICE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97C664-894F-6944-9C7A-E5B3879BAD2D}"/>
              </a:ext>
            </a:extLst>
          </p:cNvPr>
          <p:cNvGrpSpPr/>
          <p:nvPr/>
        </p:nvGrpSpPr>
        <p:grpSpPr>
          <a:xfrm>
            <a:off x="1791731" y="4659118"/>
            <a:ext cx="7867388" cy="1197252"/>
            <a:chOff x="1791731" y="4659118"/>
            <a:chExt cx="7867388" cy="1197252"/>
          </a:xfrm>
        </p:grpSpPr>
        <p:sp>
          <p:nvSpPr>
            <p:cNvPr id="202" name="Rectangle"/>
            <p:cNvSpPr/>
            <p:nvPr/>
          </p:nvSpPr>
          <p:spPr>
            <a:xfrm>
              <a:off x="1791731" y="4659118"/>
              <a:ext cx="7867388" cy="1197252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49849"/>
                  </a:schemeClr>
                </a:gs>
                <a:gs pos="100000">
                  <a:schemeClr val="accent5">
                    <a:lumOff val="-29866"/>
                    <a:alpha val="49849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03" name="CHARACTERISTIC"/>
            <p:cNvSpPr txBox="1"/>
            <p:nvPr/>
          </p:nvSpPr>
          <p:spPr>
            <a:xfrm>
              <a:off x="3083874" y="4853529"/>
              <a:ext cx="528310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CHARACTERISTIC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rPr dirty="0"/>
              <a:t>CENTRAL</a:t>
            </a:r>
            <a:br>
              <a:rPr dirty="0"/>
            </a:br>
            <a:r>
              <a:rPr dirty="0"/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7FFEA80-6162-B24D-B5E5-EF53BB07D928}"/>
              </a:ext>
            </a:extLst>
          </p:cNvPr>
          <p:cNvGrpSpPr/>
          <p:nvPr/>
        </p:nvGrpSpPr>
        <p:grpSpPr>
          <a:xfrm>
            <a:off x="1852749" y="6050691"/>
            <a:ext cx="7867387" cy="1197252"/>
            <a:chOff x="1791731" y="6056320"/>
            <a:chExt cx="7867387" cy="1197252"/>
          </a:xfrm>
        </p:grpSpPr>
        <p:sp>
          <p:nvSpPr>
            <p:cNvPr id="51" name="Rectangle">
              <a:extLst>
                <a:ext uri="{FF2B5EF4-FFF2-40B4-BE49-F238E27FC236}">
                  <a16:creationId xmlns:a16="http://schemas.microsoft.com/office/drawing/2014/main" id="{C05C0E81-0595-8C49-AE32-30C8C6A80060}"/>
                </a:ext>
              </a:extLst>
            </p:cNvPr>
            <p:cNvSpPr/>
            <p:nvPr/>
          </p:nvSpPr>
          <p:spPr>
            <a:xfrm>
              <a:off x="1791731" y="6056320"/>
              <a:ext cx="7867387" cy="119725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  <a:alpha val="50010"/>
                  </a:schemeClr>
                </a:gs>
                <a:gs pos="100000">
                  <a:schemeClr val="accent6">
                    <a:satOff val="-16844"/>
                    <a:lumOff val="-30747"/>
                    <a:alpha val="5001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dirty="0"/>
            </a:p>
          </p:txBody>
        </p:sp>
        <p:sp>
          <p:nvSpPr>
            <p:cNvPr id="52" name="CHARACTERISTIC">
              <a:extLst>
                <a:ext uri="{FF2B5EF4-FFF2-40B4-BE49-F238E27FC236}">
                  <a16:creationId xmlns:a16="http://schemas.microsoft.com/office/drawing/2014/main" id="{A54DF392-47CB-FE45-9F70-089AB1DA84EE}"/>
                </a:ext>
              </a:extLst>
            </p:cNvPr>
            <p:cNvSpPr txBox="1"/>
            <p:nvPr/>
          </p:nvSpPr>
          <p:spPr>
            <a:xfrm>
              <a:off x="3083873" y="6301730"/>
              <a:ext cx="5762796" cy="7673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CHARCACTERISTIC</a:t>
              </a:r>
              <a:endParaRPr dirty="0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1" grpId="0" animBg="1"/>
      <p:bldP spid="48" grpId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6EF6251-15F6-CA4A-8BDD-0C751A1A2A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610" y="4077672"/>
            <a:ext cx="8433145" cy="818608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366</Words>
  <Application>Microsoft Macintosh PowerPoint</Application>
  <PresentationFormat>Custom</PresentationFormat>
  <Paragraphs>111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PowerPoint Presentation</vt:lpstr>
      <vt:lpstr>PowerPoint Presentation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66</cp:revision>
  <dcterms:modified xsi:type="dcterms:W3CDTF">2020-06-10T14:41:16Z</dcterms:modified>
</cp:coreProperties>
</file>